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4F1098E-AB17-4812-87CC-8FD32291C19E}">
  <a:tblStyle styleId="{84F1098E-AB17-4812-87CC-8FD32291C1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ddded228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3ddded228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3ddded2285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3ddded2285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ddded2285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3ddded2285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3ddded2285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3ddded2285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ddded2285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3ddded2285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ddded2285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3ddded2285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3ddded2285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3ddded228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3ddded2285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3ddded2285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3ddded2285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3ddded228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ddded2285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ddded2285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3ddded2285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3ddded2285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3ddded228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3ddded228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ddded228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3ddded228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Include venue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ddded228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3ddded228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3ddded228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3ddded228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3ddded2285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3ddded2285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rive.google.com/file/d/14zdmdmScLGIdlBaiV4YGYTpE4QH0ybbd/view?usp=sharing" TargetMode="External"/><Relationship Id="rId4" Type="http://schemas.openxmlformats.org/officeDocument/2006/relationships/hyperlink" Target="https://drive.google.com/drive/folders/1Nfh28Ia_t_wh5CqZVIzKfNzrUGN36yhr?usp=sharing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rive.google.com/file/d/150AVDoogvaBNfRfVe4y0btL5czJHNSKD/view?usp=sharing" TargetMode="External"/><Relationship Id="rId4" Type="http://schemas.openxmlformats.org/officeDocument/2006/relationships/hyperlink" Target="https://drive.google.com/drive/folders/1vAAbY4fI_bP1__LVYYQfJofzyWIdSPmE?usp=sharing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rive.google.com/file/d/15DljQbi07dDFHowN8yJVFtlAUSm_SKNJ/view?usp=sharing" TargetMode="External"/><Relationship Id="rId4" Type="http://schemas.openxmlformats.org/officeDocument/2006/relationships/hyperlink" Target="https://drive.google.com/drive/folders/1zr3JAZWt4pQ6FZUk2CzmnhDhv1B9NSzw?usp=sharing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blender.cs.illinois.edu/paper/eventgraphschema2020.pdf" TargetMode="External"/><Relationship Id="rId4" Type="http://schemas.openxmlformats.org/officeDocument/2006/relationships/hyperlink" Target="https://docs.google.com/presentation/d/1zLLrZThKvB79E74GZU7g3Hs1BUZSbYByy87t4rhLLAI/edit?usp=sharin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rive.google.com/file/d/1-Iwfn3qP632UVirzhATnBEUut9YCuO1N/view?usp=sharing" TargetMode="External"/><Relationship Id="rId4" Type="http://schemas.openxmlformats.org/officeDocument/2006/relationships/hyperlink" Target="https://drive.google.com/file/d/1-621OekuBKV-_sAiz7xysBHJ2LTtT6Gd/view?usp=sharing" TargetMode="External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rive.google.com/file/d/1FjmikR2DZ9JSzI_k5tpt_fYwnXRSB-ke/view?usp=sharing" TargetMode="External"/><Relationship Id="rId4" Type="http://schemas.openxmlformats.org/officeDocument/2006/relationships/hyperlink" Target="https://drive.google.com/drive/folders/1-3mtZmqSd5MF3WQhnvs8q3JhrZrn09OI?usp=sharing" TargetMode="External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Automated Learning of Event Schema from Text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  <p:sp>
        <p:nvSpPr>
          <p:cNvPr id="69" name="Google Shape;69;p13"/>
          <p:cNvSpPr txBox="1"/>
          <p:nvPr/>
        </p:nvSpPr>
        <p:spPr>
          <a:xfrm>
            <a:off x="3927950" y="3696900"/>
            <a:ext cx="4821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Intern Name: Sumedha Janani Siriyapuraju</a:t>
            </a:r>
            <a:endParaRPr b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Mentor Name: Sangameshwar Patil</a:t>
            </a:r>
            <a:endParaRPr b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Named Entity Recognition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the OneIE software, we got a list of entities.</a:t>
            </a:r>
            <a:br>
              <a:rPr lang="en"/>
            </a:br>
            <a:r>
              <a:rPr lang="en"/>
              <a:t>Here, the list consists of start index, end index, entity type, mention type and local score.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9200" y="2783000"/>
            <a:ext cx="4681800" cy="192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Named Entity Recognition-2</a:t>
            </a:r>
            <a:endParaRPr/>
          </a:p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Later this list was converted into a json file(as per the Pathlm input format) with the following instances.</a:t>
            </a:r>
            <a:br>
              <a:rPr lang="en"/>
            </a:br>
            <a:endParaRPr/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25" y="2856900"/>
            <a:ext cx="8893750" cy="164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 and Event Extraction</a:t>
            </a:r>
            <a:endParaRPr/>
          </a:p>
        </p:txBody>
      </p:sp>
      <p:sp>
        <p:nvSpPr>
          <p:cNvPr id="152" name="Google Shape;152;p2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Using the OneIE software, we got the instances triggers, relations and roles.</a:t>
            </a:r>
            <a:endParaRPr/>
          </a:p>
        </p:txBody>
      </p:sp>
      <p:pic>
        <p:nvPicPr>
          <p:cNvPr id="153" name="Google Shape;15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4838" y="2424938"/>
            <a:ext cx="6753225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 and Event Extraction</a:t>
            </a:r>
            <a:endParaRPr/>
          </a:p>
        </p:txBody>
      </p:sp>
      <p:sp>
        <p:nvSpPr>
          <p:cNvPr id="159" name="Google Shape;159;p25"/>
          <p:cNvSpPr txBox="1"/>
          <p:nvPr>
            <p:ph idx="1" type="body"/>
          </p:nvPr>
        </p:nvSpPr>
        <p:spPr>
          <a:xfrm>
            <a:off x="471900" y="1919075"/>
            <a:ext cx="30642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Later this was converted into a json file</a:t>
            </a:r>
            <a:br>
              <a:rPr lang="en"/>
            </a:br>
            <a:r>
              <a:rPr lang="en"/>
              <a:t>(as per the Pathlm input format) </a:t>
            </a:r>
            <a:br>
              <a:rPr lang="en"/>
            </a:br>
            <a:r>
              <a:rPr lang="en"/>
              <a:t>with the following instances.</a:t>
            </a:r>
            <a:endParaRPr/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6619" y="1768375"/>
            <a:ext cx="5320302" cy="322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OneIE software</a:t>
            </a:r>
            <a:endParaRPr/>
          </a:p>
        </p:txBody>
      </p:sp>
      <p:sp>
        <p:nvSpPr>
          <p:cNvPr id="166" name="Google Shape;166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OneIE software was fed a directory which consisted of .txt files containing the text tag of each article.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As an output, we got a directory of json files which had instances such as doc_id, sent_id, token_ids, tokens and graphs.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Code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Files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Converting OneIE to PathLM input format</a:t>
            </a:r>
            <a:endParaRPr/>
          </a:p>
        </p:txBody>
      </p:sp>
      <p:sp>
        <p:nvSpPr>
          <p:cNvPr id="172" name="Google Shape;172;p2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the output json files after running the OneIE software, we had to create several other instances which were required for the input of PathLM model.</a:t>
            </a:r>
            <a:br>
              <a:rPr lang="en"/>
            </a:br>
            <a:r>
              <a:rPr lang="en"/>
              <a:t>So, using the output json file, new json files were created which had instances such as doc_id, sent_id, tokens, pieces, token_lens, sentence, entity_mentions, relation_mentions and event_mentions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Code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Files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of PathLM model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that we got our desired input format, we train the data on the PathLM model to get Event Graph Schemas.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Code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Files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Input</a:t>
            </a:r>
            <a:endParaRPr/>
          </a:p>
        </p:txBody>
      </p:sp>
      <p:sp>
        <p:nvSpPr>
          <p:cNvPr id="185" name="Google Shape;185;p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Output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2308925"/>
            <a:ext cx="3999900" cy="271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6950" y="2308925"/>
            <a:ext cx="3954525" cy="271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Learnings</a:t>
            </a:r>
            <a:endParaRPr/>
          </a:p>
        </p:txBody>
      </p:sp>
      <p:sp>
        <p:nvSpPr>
          <p:cNvPr id="193" name="Google Shape;193;p3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Getting to know SpaCy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Working with Hugging Face for Bert Tokenizers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Understanding Named Entity Recognition, Relation Extraction and Event Extraction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Getting a hands-on experience with OneIE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99" name="Google Shape;199;p3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Initially, it was very challenging to come up with relation extraction and event extraction with just SpaCy. Later, it was resolved when we used OneIE software for relation and event extraction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While training on PathLM model, a lot of required files was missing, which ended up slowing the training process and throwing a lot of errors. This was overcomed by creating the files manually by going </a:t>
            </a:r>
            <a:r>
              <a:rPr lang="en"/>
              <a:t>through the code and giving input of just the required instances.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71900" y="1919075"/>
            <a:ext cx="4370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Introduction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Resources Used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Flow of Events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Understanding Research Paper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XML Parsing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Tokenization, Named Entity Recognition, Relation and Event Extraction</a:t>
            </a:r>
            <a:endParaRPr sz="1800"/>
          </a:p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4642325" y="1919075"/>
            <a:ext cx="4370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Using OneIE software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Converting OneIE to PathLM input format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Training of Pathlm Model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Example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Key Learnings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Conclusion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 would like to express my immense gratitude towards the Summer Internship Program by TCS and specially my Mentor, Sangameshwar Patil, for giving me this </a:t>
            </a:r>
            <a:r>
              <a:rPr lang="en"/>
              <a:t>opportunity</a:t>
            </a:r>
            <a:r>
              <a:rPr lang="en"/>
              <a:t>. It has been a wonderful learning experience where I got to explore a very different side of Machine Learning and Natural Language Processing problems. My deepest regards for this insightful yet fun learning experience.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3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3"/>
          <p:cNvSpPr txBox="1"/>
          <p:nvPr>
            <p:ph type="title"/>
          </p:nvPr>
        </p:nvSpPr>
        <p:spPr>
          <a:xfrm>
            <a:off x="490250" y="488250"/>
            <a:ext cx="80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1" name="Google Shape;81;p1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Introduction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3" name="Google Shape;83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The project focuses on identifying Entity Mentions, Relation Extraction and Event extraction from different datasets and then creating an Event Schema.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265500" y="1233175"/>
            <a:ext cx="4045200" cy="227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</a:t>
            </a:r>
            <a:endParaRPr/>
          </a:p>
        </p:txBody>
      </p:sp>
      <p:sp>
        <p:nvSpPr>
          <p:cNvPr id="89" name="Google Shape;89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Google Colab - to run files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SpaCy - for text classification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Hugging Face - for Bert Tokenizer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OneIE Software - For Extracting Events, Relations and Entities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Hievents Dataset- The public domain hievents dataset was used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Activities</a:t>
            </a:r>
            <a:r>
              <a:rPr lang="en" sz="1400"/>
              <a:t> </a:t>
            </a:r>
            <a:r>
              <a:rPr i="1" lang="en" sz="1400"/>
              <a:t> </a:t>
            </a:r>
            <a:endParaRPr i="1" sz="1400"/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i="1" lang="en" sz="1600"/>
              <a:t>An overview of the 8 weeks</a:t>
            </a:r>
            <a:endParaRPr i="1" sz="1600"/>
          </a:p>
        </p:txBody>
      </p:sp>
      <p:cxnSp>
        <p:nvCxnSpPr>
          <p:cNvPr id="95" name="Google Shape;95;p17"/>
          <p:cNvCxnSpPr/>
          <p:nvPr/>
        </p:nvCxnSpPr>
        <p:spPr>
          <a:xfrm rot="10800000">
            <a:off x="1158825" y="25377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6" name="Google Shape;96;p17"/>
          <p:cNvCxnSpPr/>
          <p:nvPr/>
        </p:nvCxnSpPr>
        <p:spPr>
          <a:xfrm>
            <a:off x="2241325" y="2983279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7" name="Google Shape;97;p17"/>
          <p:cNvCxnSpPr/>
          <p:nvPr/>
        </p:nvCxnSpPr>
        <p:spPr>
          <a:xfrm rot="10800000">
            <a:off x="3574925" y="25377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8" name="Google Shape;98;p17"/>
          <p:cNvCxnSpPr/>
          <p:nvPr/>
        </p:nvCxnSpPr>
        <p:spPr>
          <a:xfrm>
            <a:off x="5004525" y="298327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9" name="Google Shape;99;p17"/>
          <p:cNvCxnSpPr/>
          <p:nvPr/>
        </p:nvCxnSpPr>
        <p:spPr>
          <a:xfrm rot="10800000">
            <a:off x="6932181" y="25377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graphicFrame>
        <p:nvGraphicFramePr>
          <p:cNvPr id="100" name="Google Shape;100;p17"/>
          <p:cNvGraphicFramePr/>
          <p:nvPr/>
        </p:nvGraphicFramePr>
        <p:xfrm>
          <a:off x="704100" y="29832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{84F1098E-AB17-4812-87CC-8FD32291C19E}</a:tableStyleId>
              </a:tblPr>
              <a:tblGrid>
                <a:gridCol w="962475"/>
                <a:gridCol w="962475"/>
                <a:gridCol w="962475"/>
                <a:gridCol w="962475"/>
                <a:gridCol w="962475"/>
                <a:gridCol w="962475"/>
                <a:gridCol w="962475"/>
                <a:gridCol w="9624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Week-1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Week-2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Week-3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Week-4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Week-5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Week-6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Week-7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Week-8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101" name="Google Shape;101;p17"/>
          <p:cNvSpPr txBox="1"/>
          <p:nvPr/>
        </p:nvSpPr>
        <p:spPr>
          <a:xfrm>
            <a:off x="-237925" y="1937050"/>
            <a:ext cx="312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Research Paper and revising ML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and NLP concepts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1593325" y="3821175"/>
            <a:ext cx="129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XML Parsing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2578350" y="1937050"/>
            <a:ext cx="319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Tokenization, Entity Recognition, Relation Extraction, Event Extraction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4078625" y="3835525"/>
            <a:ext cx="208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Using OneIE Software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5610025" y="1937050"/>
            <a:ext cx="2692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Training the Data of Pathlm Model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Research Paper</a:t>
            </a:r>
            <a:endParaRPr/>
          </a:p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Based on the paper, </a:t>
            </a:r>
            <a:r>
              <a:rPr i="1" lang="en" u="sng">
                <a:solidFill>
                  <a:schemeClr val="hlink"/>
                </a:solidFill>
                <a:hlinkClick r:id="rId3"/>
              </a:rPr>
              <a:t>Connecting the Dots: Event Graph Schema Induction with Path Language Modeling</a:t>
            </a:r>
            <a:r>
              <a:rPr i="1" lang="en"/>
              <a:t> </a:t>
            </a:r>
            <a:r>
              <a:rPr lang="en"/>
              <a:t>,an understanding of Event Schema was formed and was presented in </a:t>
            </a:r>
            <a:r>
              <a:rPr lang="en" u="sng">
                <a:solidFill>
                  <a:schemeClr val="hlink"/>
                </a:solidFill>
                <a:hlinkClick r:id="rId4"/>
              </a:rPr>
              <a:t>PPT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XML Parsing - Part1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XML Parsing, we </a:t>
            </a:r>
            <a:r>
              <a:rPr lang="en"/>
              <a:t>extracted</a:t>
            </a:r>
            <a:r>
              <a:rPr lang="en"/>
              <a:t> the text under the &lt;Text&gt; tag for all the files and converted it into a csv file. </a:t>
            </a:r>
            <a:r>
              <a:rPr lang="en" u="sng">
                <a:solidFill>
                  <a:schemeClr val="hlink"/>
                </a:solidFill>
                <a:hlinkClick r:id="rId3"/>
              </a:rPr>
              <a:t>Code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File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50" y="2763806"/>
            <a:ext cx="9144001" cy="2127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XML Parsing - Part2</a:t>
            </a:r>
            <a:endParaRPr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Again, using XML Parsing, we extracted the text from &lt;Text&gt; tag and made </a:t>
            </a:r>
            <a:r>
              <a:rPr lang="en"/>
              <a:t>separate</a:t>
            </a:r>
            <a:r>
              <a:rPr lang="en"/>
              <a:t> .txt files for each article. </a:t>
            </a:r>
            <a:r>
              <a:rPr lang="en" u="sng">
                <a:solidFill>
                  <a:schemeClr val="hlink"/>
                </a:solidFill>
                <a:hlinkClick r:id="rId3"/>
              </a:rPr>
              <a:t>Code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Files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10575" y="2634825"/>
            <a:ext cx="3847575" cy="237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Tokenization</a:t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Two types of tokenizers were used: SpaCy.Tokenizer and Bert Tokenizer.</a:t>
            </a:r>
            <a:br>
              <a:rPr lang="en"/>
            </a:br>
            <a:r>
              <a:rPr lang="en"/>
              <a:t>While SpaCy tokenizer gave us the field ‘tokens’, Bert Tokenizer was used to get the field ‘pieces’.</a:t>
            </a:r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4500" y="2971500"/>
            <a:ext cx="7174998" cy="199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